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Barlow" panose="00000500000000000000" pitchFamily="2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778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11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11" Type="http://schemas.openxmlformats.org/officeDocument/2006/relationships/image" Target="../media/image4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4.png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18.sv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svg"/><Relationship Id="rId11" Type="http://schemas.openxmlformats.org/officeDocument/2006/relationships/image" Target="../media/image4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4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8133" y="1760822"/>
            <a:ext cx="85413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VibeDesk: AI-Powered Emotion-Adaptive Workspace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071651" y="3601376"/>
            <a:ext cx="7415927" cy="2722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Team ID 	</a:t>
            </a:r>
            <a:r>
              <a:rPr lang="en-US" sz="1600" b="1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TM-01-047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Team Name </a:t>
            </a:r>
            <a:r>
              <a:rPr lang="en-US" sz="1600" b="1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	: </a:t>
            </a:r>
            <a:r>
              <a:rPr lang="en-US" sz="16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Strange Coders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Team Members </a:t>
            </a:r>
            <a:r>
              <a:rPr lang="en-US" sz="1600" b="1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	: </a:t>
            </a:r>
            <a:r>
              <a:rPr lang="en-US" sz="16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1)  G Sai Santosh Reddy</a:t>
            </a:r>
          </a:p>
          <a:p>
            <a:pPr lvl="4">
              <a:lnSpc>
                <a:spcPct val="150000"/>
              </a:lnSpc>
            </a:pPr>
            <a:r>
              <a:rPr lang="en-US" sz="16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  2)  D Balaji</a:t>
            </a:r>
          </a:p>
          <a:p>
            <a:pPr lvl="4">
              <a:lnSpc>
                <a:spcPct val="150000"/>
              </a:lnSpc>
            </a:pPr>
            <a:r>
              <a:rPr lang="en-US" sz="16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  3)  B Neeraj Kumar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FBB886-4D31-FD6A-D3A8-B465C303E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6910" y="7732384"/>
            <a:ext cx="1936068" cy="434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4AB174-9B72-1ED4-1D6F-4C1AB89E0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0296" y="7449912"/>
            <a:ext cx="1936068" cy="4348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237" y="1706231"/>
            <a:ext cx="4776668" cy="597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Final Thoughts</a:t>
            </a:r>
            <a:endParaRPr lang="en-US" sz="3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2237" y="2733145"/>
            <a:ext cx="13125926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VibeDesk bridges the gap between emotions and productivity.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37" y="3318813"/>
            <a:ext cx="644843" cy="64484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2237" y="4232261"/>
            <a:ext cx="2388275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Adaptive Workspace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2237" y="4659695"/>
            <a:ext cx="4196239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It transforms a static workspace into a personal, adaptive, emotionally intelligent environment.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7081" y="3318813"/>
            <a:ext cx="644843" cy="64484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17081" y="4232261"/>
            <a:ext cx="2388275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Enhanced Well-being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217081" y="4659695"/>
            <a:ext cx="4196239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It enhances mental well-being, boosts focus, and improves task completion.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81924" y="3318813"/>
            <a:ext cx="644843" cy="64484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1924" y="4232261"/>
            <a:ext cx="2592110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Healthier Digital Habits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681924" y="4659695"/>
            <a:ext cx="4196239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project demonstrates how AI can create healthier digital habits for students and professionals.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752237" y="5933069"/>
            <a:ext cx="13125926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FE0806-AF37-220B-228A-F1D9523F81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76910" y="7732384"/>
            <a:ext cx="1936068" cy="4348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55975" y="2273292"/>
            <a:ext cx="9318449" cy="151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450"/>
              </a:lnSpc>
              <a:buNone/>
            </a:pPr>
            <a:r>
              <a:rPr lang="en-US" sz="72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Thank </a:t>
            </a:r>
            <a:r>
              <a:rPr lang="en-US" sz="88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You</a:t>
            </a:r>
            <a:r>
              <a:rPr lang="en-US" sz="72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! </a:t>
            </a:r>
            <a:r>
              <a:rPr lang="en-US" sz="7200" b="1" dirty="0">
                <a:solidFill>
                  <a:srgbClr val="000000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💙✨</a:t>
            </a:r>
            <a:endParaRPr 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837513" y="3972163"/>
            <a:ext cx="8955371" cy="1875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Thank you for reviewing our project .</a:t>
            </a:r>
          </a:p>
          <a:p>
            <a:pPr algn="ctr">
              <a:lnSpc>
                <a:spcPct val="200000"/>
              </a:lnSpc>
            </a:pPr>
            <a:r>
              <a:rPr lang="en-US" sz="2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We appreciate your time and feedback.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ts val="3100"/>
              </a:lnSpc>
              <a:buNone/>
            </a:pPr>
            <a:endParaRPr lang="en-US" sz="2400" dirty="0">
              <a:solidFill>
                <a:srgbClr val="E0E4E6"/>
              </a:solidFill>
              <a:latin typeface="Arial" panose="020B0604020202020204" pitchFamily="34" charset="0"/>
              <a:ea typeface="Barlow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3100"/>
              </a:lnSpc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357711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64037" y="4249817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71261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452CC9-CE3E-C0EC-8745-43AE52F36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6910" y="7732384"/>
            <a:ext cx="1936068" cy="4348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884" y="618768"/>
            <a:ext cx="10945297" cy="624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The Unseen Challenge: Our Emotional Workday</a:t>
            </a:r>
            <a:endParaRPr lang="en-US" sz="3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86884" y="1692950"/>
            <a:ext cx="13056632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Traditional productivity tools operate on a flawed assumption: that users are always in a stable emotional state. However, real-world emotions significantly impact performance and well-being.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884" y="2664976"/>
            <a:ext cx="674489" cy="67448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6884" y="3620453"/>
            <a:ext cx="2498169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Stress &amp; Fatigue</a:t>
            </a:r>
            <a:endParaRPr lang="en-US" sz="1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86884" y="4067532"/>
            <a:ext cx="6387822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Leads to mental block, errors, and exhaustion.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5694" y="2664976"/>
            <a:ext cx="674489" cy="67448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5694" y="3620453"/>
            <a:ext cx="2498169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Sadness &amp; Anger</a:t>
            </a:r>
            <a:endParaRPr lang="en-US" sz="1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455694" y="4067532"/>
            <a:ext cx="6387822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Diverts focus, reduces motivation, and strains collaboration.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6884" y="4876681"/>
            <a:ext cx="674489" cy="67448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86884" y="5832158"/>
            <a:ext cx="2498169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Mismatched Tools</a:t>
            </a:r>
            <a:endParaRPr lang="en-US" sz="1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86884" y="6279237"/>
            <a:ext cx="6387822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Generic interfaces fail to adapt, causing burnout and procrastination.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5694" y="4876681"/>
            <a:ext cx="674489" cy="67448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5694" y="5832158"/>
            <a:ext cx="2498169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Reduced Efficiency</a:t>
            </a:r>
            <a:endParaRPr lang="en-US" sz="1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455694" y="6279237"/>
            <a:ext cx="6387822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The cumulative effect of emotional friction hampers overall output.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9AE12E-75D4-58EC-F439-AB86D62966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76910" y="7732384"/>
            <a:ext cx="1936068" cy="4348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6013" y="381952"/>
            <a:ext cx="3808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Why This Problem Matters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86013" y="1045369"/>
            <a:ext cx="13658374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3000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Students &amp; professionals struggle because tools don't react to their mood. Digital tools must adapt to the human mind, not the other way around.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86013" y="1562457"/>
            <a:ext cx="1543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50000"/>
              </a:lnSpc>
              <a:buNone/>
            </a:pPr>
            <a:r>
              <a:rPr lang="en-US" sz="16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When Stressed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86013" y="1894165"/>
            <a:ext cx="6659761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Cluttered UI makes things worse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86013" y="2164794"/>
            <a:ext cx="6659761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Cognitive overload increases errors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86013" y="2435423"/>
            <a:ext cx="6659761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Burnout accelerates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rcRect l="7575" r="3894"/>
          <a:stretch>
            <a:fillRect/>
          </a:stretch>
        </p:blipFill>
        <p:spPr>
          <a:xfrm>
            <a:off x="486013" y="3145393"/>
            <a:ext cx="4156364" cy="352175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92246" y="1562457"/>
            <a:ext cx="1543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50000"/>
              </a:lnSpc>
              <a:buNone/>
            </a:pPr>
            <a:r>
              <a:rPr lang="en-US" sz="16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When Energetic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492246" y="1894165"/>
            <a:ext cx="6659761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Minimal UI limits productivity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492246" y="2164794"/>
            <a:ext cx="6659761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Restricted tools reduce output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492246" y="2435423"/>
            <a:ext cx="6659761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Potential goes untapped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rcRect t="10338" b="19743"/>
          <a:stretch>
            <a:fillRect/>
          </a:stretch>
        </p:blipFill>
        <p:spPr>
          <a:xfrm>
            <a:off x="6880271" y="3130696"/>
            <a:ext cx="3754819" cy="35364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45BA3F-CAB8-1751-1C13-7B1195E4E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6910" y="7732384"/>
            <a:ext cx="1936068" cy="4348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216" y="709255"/>
            <a:ext cx="5258753" cy="615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The 5 Core Mood Types</a:t>
            </a:r>
            <a:endParaRPr lang="en-US" sz="3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75216" y="1767364"/>
            <a:ext cx="130799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VibeDesk intelligently identifies and adapts to your emotional state, providing a truly personalized workspace experience.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75216" y="2702957"/>
            <a:ext cx="4212312" cy="2308979"/>
          </a:xfrm>
          <a:prstGeom prst="roundRect">
            <a:avLst>
              <a:gd name="adj" fmla="val 6336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75216" y="2672477"/>
            <a:ext cx="4212312" cy="121920"/>
          </a:xfrm>
          <a:prstGeom prst="roundRect">
            <a:avLst>
              <a:gd name="adj" fmla="val 272511"/>
            </a:avLst>
          </a:prstGeom>
          <a:solidFill>
            <a:srgbClr val="16FFBB"/>
          </a:solidFill>
          <a:ln/>
        </p:spPr>
      </p:sp>
      <p:sp>
        <p:nvSpPr>
          <p:cNvPr id="6" name="Shape 4"/>
          <p:cNvSpPr/>
          <p:nvPr/>
        </p:nvSpPr>
        <p:spPr>
          <a:xfrm>
            <a:off x="2549069" y="2370773"/>
            <a:ext cx="664488" cy="664488"/>
          </a:xfrm>
          <a:prstGeom prst="roundRect">
            <a:avLst>
              <a:gd name="adj" fmla="val 137610"/>
            </a:avLst>
          </a:prstGeom>
          <a:solidFill>
            <a:srgbClr val="16FFBB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8379" y="2570083"/>
            <a:ext cx="265748" cy="26574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27152" y="3256598"/>
            <a:ext cx="2461022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Happy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7152" y="3697010"/>
            <a:ext cx="370844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Positive energy, optimism, and motivation. VibeDesk amplifies focus and provides uplifting cues.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208984" y="2702957"/>
            <a:ext cx="4212312" cy="2308979"/>
          </a:xfrm>
          <a:prstGeom prst="roundRect">
            <a:avLst>
              <a:gd name="adj" fmla="val 6336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208984" y="2672477"/>
            <a:ext cx="4212312" cy="121920"/>
          </a:xfrm>
          <a:prstGeom prst="roundRect">
            <a:avLst>
              <a:gd name="adj" fmla="val 272511"/>
            </a:avLst>
          </a:prstGeom>
          <a:solidFill>
            <a:srgbClr val="29DDDA"/>
          </a:solidFill>
          <a:ln/>
        </p:spPr>
      </p:sp>
      <p:sp>
        <p:nvSpPr>
          <p:cNvPr id="12" name="Shape 9"/>
          <p:cNvSpPr/>
          <p:nvPr/>
        </p:nvSpPr>
        <p:spPr>
          <a:xfrm>
            <a:off x="6982837" y="2370773"/>
            <a:ext cx="664488" cy="664488"/>
          </a:xfrm>
          <a:prstGeom prst="roundRect">
            <a:avLst>
              <a:gd name="adj" fmla="val 137610"/>
            </a:avLst>
          </a:prstGeom>
          <a:solidFill>
            <a:srgbClr val="16FFBB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2148" y="2570083"/>
            <a:ext cx="265748" cy="26574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60921" y="3256598"/>
            <a:ext cx="2461022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Angry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5460921" y="3697010"/>
            <a:ext cx="370844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Frustration, irritability, and intensity. VibeDesk suggests calming exercises and gentle transitions.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2"/>
          <p:cNvSpPr/>
          <p:nvPr/>
        </p:nvSpPr>
        <p:spPr>
          <a:xfrm>
            <a:off x="9642753" y="2702957"/>
            <a:ext cx="4212431" cy="2308979"/>
          </a:xfrm>
          <a:prstGeom prst="roundRect">
            <a:avLst>
              <a:gd name="adj" fmla="val 6336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9642753" y="2672477"/>
            <a:ext cx="4212431" cy="121920"/>
          </a:xfrm>
          <a:prstGeom prst="roundRect">
            <a:avLst>
              <a:gd name="adj" fmla="val 272511"/>
            </a:avLst>
          </a:prstGeom>
          <a:solidFill>
            <a:srgbClr val="37A7E7"/>
          </a:solidFill>
          <a:ln/>
        </p:spPr>
      </p:sp>
      <p:sp>
        <p:nvSpPr>
          <p:cNvPr id="18" name="Shape 14"/>
          <p:cNvSpPr/>
          <p:nvPr/>
        </p:nvSpPr>
        <p:spPr>
          <a:xfrm>
            <a:off x="11416725" y="2370773"/>
            <a:ext cx="664488" cy="664488"/>
          </a:xfrm>
          <a:prstGeom prst="roundRect">
            <a:avLst>
              <a:gd name="adj" fmla="val 137610"/>
            </a:avLst>
          </a:prstGeom>
          <a:solidFill>
            <a:srgbClr val="16FFBB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16035" y="2570083"/>
            <a:ext cx="265748" cy="265747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4689" y="3256598"/>
            <a:ext cx="2461022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Sad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9894689" y="3697010"/>
            <a:ext cx="3708559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Low mood, melancholy, and need for support. VibeDesk offers empathetic check-ins and resource suggestions.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hape 17"/>
          <p:cNvSpPr/>
          <p:nvPr/>
        </p:nvSpPr>
        <p:spPr>
          <a:xfrm>
            <a:off x="775216" y="5565577"/>
            <a:ext cx="6429256" cy="1954649"/>
          </a:xfrm>
          <a:prstGeom prst="roundRect">
            <a:avLst>
              <a:gd name="adj" fmla="val 7485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23" name="Shape 18"/>
          <p:cNvSpPr/>
          <p:nvPr/>
        </p:nvSpPr>
        <p:spPr>
          <a:xfrm>
            <a:off x="775216" y="5535097"/>
            <a:ext cx="6429256" cy="121920"/>
          </a:xfrm>
          <a:prstGeom prst="roundRect">
            <a:avLst>
              <a:gd name="adj" fmla="val 272511"/>
            </a:avLst>
          </a:prstGeom>
          <a:solidFill>
            <a:srgbClr val="091231"/>
          </a:solidFill>
          <a:ln/>
        </p:spPr>
      </p:sp>
      <p:sp>
        <p:nvSpPr>
          <p:cNvPr id="24" name="Shape 19"/>
          <p:cNvSpPr/>
          <p:nvPr/>
        </p:nvSpPr>
        <p:spPr>
          <a:xfrm>
            <a:off x="3657540" y="5233392"/>
            <a:ext cx="664488" cy="664488"/>
          </a:xfrm>
          <a:prstGeom prst="roundRect">
            <a:avLst>
              <a:gd name="adj" fmla="val 137610"/>
            </a:avLst>
          </a:prstGeom>
          <a:solidFill>
            <a:srgbClr val="16FFBB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6851" y="5432703"/>
            <a:ext cx="265748" cy="265747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1027152" y="6119217"/>
            <a:ext cx="2461022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Stressed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1"/>
          <p:cNvSpPr/>
          <p:nvPr/>
        </p:nvSpPr>
        <p:spPr>
          <a:xfrm>
            <a:off x="1027152" y="6559629"/>
            <a:ext cx="592538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Overwhelm, pressure, and anxiety. VibeDesk guides breaks, prioritizes tasks, and reduces distractions.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2"/>
          <p:cNvSpPr/>
          <p:nvPr/>
        </p:nvSpPr>
        <p:spPr>
          <a:xfrm>
            <a:off x="7425928" y="5565577"/>
            <a:ext cx="6429256" cy="1954649"/>
          </a:xfrm>
          <a:prstGeom prst="roundRect">
            <a:avLst>
              <a:gd name="adj" fmla="val 7485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29" name="Shape 23"/>
          <p:cNvSpPr/>
          <p:nvPr/>
        </p:nvSpPr>
        <p:spPr>
          <a:xfrm>
            <a:off x="7425928" y="5535097"/>
            <a:ext cx="6429256" cy="121920"/>
          </a:xfrm>
          <a:prstGeom prst="roundRect">
            <a:avLst>
              <a:gd name="adj" fmla="val 272511"/>
            </a:avLst>
          </a:prstGeom>
          <a:solidFill>
            <a:srgbClr val="16FFBB"/>
          </a:solidFill>
          <a:ln/>
        </p:spPr>
      </p:sp>
      <p:sp>
        <p:nvSpPr>
          <p:cNvPr id="30" name="Shape 24"/>
          <p:cNvSpPr/>
          <p:nvPr/>
        </p:nvSpPr>
        <p:spPr>
          <a:xfrm>
            <a:off x="10308253" y="5233392"/>
            <a:ext cx="664488" cy="664488"/>
          </a:xfrm>
          <a:prstGeom prst="roundRect">
            <a:avLst>
              <a:gd name="adj" fmla="val 137610"/>
            </a:avLst>
          </a:prstGeom>
          <a:solidFill>
            <a:srgbClr val="16FFBB"/>
          </a:solidFill>
          <a:ln/>
        </p:spPr>
      </p:sp>
      <p:pic>
        <p:nvPicPr>
          <p:cNvPr id="31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07563" y="5432703"/>
            <a:ext cx="265748" cy="265747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7677864" y="6119217"/>
            <a:ext cx="2461022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Tired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26"/>
          <p:cNvSpPr/>
          <p:nvPr/>
        </p:nvSpPr>
        <p:spPr>
          <a:xfrm>
            <a:off x="7677864" y="6559629"/>
            <a:ext cx="592538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Fatigue, low energy, and need for rest. VibeDesk recommends micro-breaks and adjusts screen settings for comfort.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9B2BB25-4F3A-EB96-8D97-5C5DE22A25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76910" y="7732384"/>
            <a:ext cx="1936068" cy="4348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7091" y="422077"/>
            <a:ext cx="7734181" cy="426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6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Introducing VibeDesk: Your Adaptive Workspace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37091" y="1155382"/>
            <a:ext cx="13556218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VibeDesk is an innovative, multimodal AI-powered adaptive workspace designed to transform in real-time based on your emotional state.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463" y="1800007"/>
            <a:ext cx="7274845" cy="57749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82038" y="4318275"/>
            <a:ext cx="1353693" cy="532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VibeDesk Adaptive Workspace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64768" y="2353699"/>
            <a:ext cx="2480543" cy="338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User text input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0668" y="2750710"/>
            <a:ext cx="1548741" cy="610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Typed messages and notes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536787" y="2261461"/>
            <a:ext cx="1912656" cy="584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Tools, animations &amp; assistant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597206" y="2796050"/>
            <a:ext cx="1791820" cy="49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Contextual tools and behavior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536787" y="6093988"/>
            <a:ext cx="1960920" cy="677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Gemini 2.5 Flash analysis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717967" y="6612952"/>
            <a:ext cx="1671059" cy="560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Multimodal intent and mood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464768" y="6137567"/>
            <a:ext cx="2480543" cy="338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User image input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720888" y="6481267"/>
            <a:ext cx="1960920" cy="610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Photos and screen captures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212026" y="4227735"/>
            <a:ext cx="2534765" cy="338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User voice input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541948" y="4640902"/>
            <a:ext cx="1887779" cy="610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Spoken tone and emotion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3721629" y="4124332"/>
            <a:ext cx="2226406" cy="677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Adaptive </a:t>
            </a:r>
            <a:r>
              <a:rPr lang="en-US" sz="20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U</a:t>
            </a:r>
            <a:r>
              <a:rPr lang="en-US" sz="16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I adjustments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3890943" y="4646171"/>
            <a:ext cx="1887778" cy="610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Layout and theme changes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537091" y="9111496"/>
            <a:ext cx="13556218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Leveraging Google Gemini 2.5 Flash, VibeDesk analyses text, voice, and images to dynamically adjust its user interface, tool availability, animations, and the behaviour of its integrated AI assistant.</a:t>
            </a:r>
            <a:endParaRPr lang="en-US" sz="1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38BA0F-397B-4D27-6921-A200623D1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6910" y="7732384"/>
            <a:ext cx="1936068" cy="4348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5818" y="810101"/>
            <a:ext cx="11814691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Key Features: Orchestrating Emotional Harmony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25818" y="2291239"/>
            <a:ext cx="4168973" cy="2458045"/>
          </a:xfrm>
          <a:prstGeom prst="roundRect">
            <a:avLst>
              <a:gd name="adj" fmla="val 5952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825818" y="2260759"/>
            <a:ext cx="4168973" cy="121920"/>
          </a:xfrm>
          <a:prstGeom prst="roundRect">
            <a:avLst>
              <a:gd name="adj" fmla="val 290310"/>
            </a:avLst>
          </a:prstGeom>
          <a:solidFill>
            <a:srgbClr val="16FFBB"/>
          </a:solidFill>
          <a:ln/>
        </p:spPr>
      </p:sp>
      <p:sp>
        <p:nvSpPr>
          <p:cNvPr id="5" name="Shape 3"/>
          <p:cNvSpPr/>
          <p:nvPr/>
        </p:nvSpPr>
        <p:spPr>
          <a:xfrm>
            <a:off x="2556331" y="1937385"/>
            <a:ext cx="707827" cy="707827"/>
          </a:xfrm>
          <a:prstGeom prst="roundRect">
            <a:avLst>
              <a:gd name="adj" fmla="val 129184"/>
            </a:avLst>
          </a:prstGeom>
          <a:solidFill>
            <a:srgbClr val="16FFBB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8620" y="2149673"/>
            <a:ext cx="283131" cy="28313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92160" y="2881074"/>
            <a:ext cx="3520083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Real-time Emotion Detection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92160" y="3350300"/>
            <a:ext cx="3636288" cy="755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Analyses text, audio, and image inputs for accurate mood insights.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30654" y="2291239"/>
            <a:ext cx="4168973" cy="2458045"/>
          </a:xfrm>
          <a:prstGeom prst="roundRect">
            <a:avLst>
              <a:gd name="adj" fmla="val 5952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230654" y="2260759"/>
            <a:ext cx="4168973" cy="121920"/>
          </a:xfrm>
          <a:prstGeom prst="roundRect">
            <a:avLst>
              <a:gd name="adj" fmla="val 290310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6961168" y="1937385"/>
            <a:ext cx="707827" cy="707827"/>
          </a:xfrm>
          <a:prstGeom prst="roundRect">
            <a:avLst>
              <a:gd name="adj" fmla="val 129184"/>
            </a:avLst>
          </a:prstGeom>
          <a:solidFill>
            <a:srgbClr val="16FFBB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3456" y="2149673"/>
            <a:ext cx="283131" cy="28313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96997" y="2881074"/>
            <a:ext cx="2674739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Adaptive UI &amp; Themes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5496997" y="3350300"/>
            <a:ext cx="3636288" cy="1132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Dynamic adjustments to colours, layouts, and animations based on detected vibe.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9635490" y="2291239"/>
            <a:ext cx="4169093" cy="2458045"/>
          </a:xfrm>
          <a:prstGeom prst="roundRect">
            <a:avLst>
              <a:gd name="adj" fmla="val 5952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9635490" y="2260759"/>
            <a:ext cx="4169093" cy="121920"/>
          </a:xfrm>
          <a:prstGeom prst="roundRect">
            <a:avLst>
              <a:gd name="adj" fmla="val 290310"/>
            </a:avLst>
          </a:prstGeom>
          <a:solidFill>
            <a:srgbClr val="37A7E7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66123" y="1937385"/>
            <a:ext cx="707827" cy="707827"/>
          </a:xfrm>
          <a:prstGeom prst="roundRect">
            <a:avLst>
              <a:gd name="adj" fmla="val 129184"/>
            </a:avLst>
          </a:prstGeom>
          <a:solidFill>
            <a:srgbClr val="16FFBB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11" y="2149673"/>
            <a:ext cx="283131" cy="283131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901833" y="2881074"/>
            <a:ext cx="2866430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VibeCoach AI Assistant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9901833" y="3350300"/>
            <a:ext cx="3636407" cy="755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An emotion-aware AI providing tailored guidance and support.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16"/>
          <p:cNvSpPr/>
          <p:nvPr/>
        </p:nvSpPr>
        <p:spPr>
          <a:xfrm>
            <a:off x="825818" y="5339001"/>
            <a:ext cx="6371392" cy="2080498"/>
          </a:xfrm>
          <a:prstGeom prst="roundRect">
            <a:avLst>
              <a:gd name="adj" fmla="val 7032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22" name="Shape 17"/>
          <p:cNvSpPr/>
          <p:nvPr/>
        </p:nvSpPr>
        <p:spPr>
          <a:xfrm>
            <a:off x="825818" y="5308521"/>
            <a:ext cx="6371392" cy="121920"/>
          </a:xfrm>
          <a:prstGeom prst="roundRect">
            <a:avLst>
              <a:gd name="adj" fmla="val 290310"/>
            </a:avLst>
          </a:prstGeom>
          <a:solidFill>
            <a:srgbClr val="091231"/>
          </a:solidFill>
          <a:ln/>
        </p:spPr>
      </p:sp>
      <p:sp>
        <p:nvSpPr>
          <p:cNvPr id="23" name="Shape 18"/>
          <p:cNvSpPr/>
          <p:nvPr/>
        </p:nvSpPr>
        <p:spPr>
          <a:xfrm>
            <a:off x="3657540" y="4985147"/>
            <a:ext cx="707827" cy="707827"/>
          </a:xfrm>
          <a:prstGeom prst="roundRect">
            <a:avLst>
              <a:gd name="adj" fmla="val 129184"/>
            </a:avLst>
          </a:prstGeom>
          <a:solidFill>
            <a:srgbClr val="16FFBB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69829" y="5197435"/>
            <a:ext cx="283131" cy="283131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092160" y="5928836"/>
            <a:ext cx="3570208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Integrated Productivity Tools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20"/>
          <p:cNvSpPr/>
          <p:nvPr/>
        </p:nvSpPr>
        <p:spPr>
          <a:xfrm>
            <a:off x="1092160" y="6398062"/>
            <a:ext cx="5838706" cy="755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Includes Pomodoro, Kanban, Habit Tracker, Schedule, and an offline music player.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1"/>
          <p:cNvSpPr/>
          <p:nvPr/>
        </p:nvSpPr>
        <p:spPr>
          <a:xfrm>
            <a:off x="7433072" y="5339001"/>
            <a:ext cx="6371511" cy="2080498"/>
          </a:xfrm>
          <a:prstGeom prst="roundRect">
            <a:avLst>
              <a:gd name="adj" fmla="val 7032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28" name="Shape 22"/>
          <p:cNvSpPr/>
          <p:nvPr/>
        </p:nvSpPr>
        <p:spPr>
          <a:xfrm>
            <a:off x="7433072" y="5308521"/>
            <a:ext cx="6371511" cy="121920"/>
          </a:xfrm>
          <a:prstGeom prst="roundRect">
            <a:avLst>
              <a:gd name="adj" fmla="val 290310"/>
            </a:avLst>
          </a:prstGeom>
          <a:solidFill>
            <a:srgbClr val="16FFBB"/>
          </a:solidFill>
          <a:ln/>
        </p:spPr>
      </p:sp>
      <p:sp>
        <p:nvSpPr>
          <p:cNvPr id="29" name="Shape 23"/>
          <p:cNvSpPr/>
          <p:nvPr/>
        </p:nvSpPr>
        <p:spPr>
          <a:xfrm>
            <a:off x="10264914" y="4985147"/>
            <a:ext cx="707827" cy="707827"/>
          </a:xfrm>
          <a:prstGeom prst="roundRect">
            <a:avLst>
              <a:gd name="adj" fmla="val 129184"/>
            </a:avLst>
          </a:prstGeom>
          <a:solidFill>
            <a:srgbClr val="16FFBB"/>
          </a:solidFill>
          <a:ln/>
        </p:spPr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77202" y="5197435"/>
            <a:ext cx="283131" cy="283131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699415" y="5928836"/>
            <a:ext cx="364950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Mood-Responsive Transitions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25"/>
          <p:cNvSpPr/>
          <p:nvPr/>
        </p:nvSpPr>
        <p:spPr>
          <a:xfrm>
            <a:off x="7699415" y="6398062"/>
            <a:ext cx="5838825" cy="755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Seamless visual changes powered by Framer Motion for a fluid experience.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5BEBEA7-31BE-3482-B60E-56FA9C9123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76910" y="7732384"/>
            <a:ext cx="1936068" cy="4348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501" y="700564"/>
            <a:ext cx="9888736" cy="540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How We Built VibeDesk (Tech + Coding Overview)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80799" y="1755815"/>
            <a:ext cx="6537127" cy="2918341"/>
          </a:xfrm>
          <a:prstGeom prst="roundRect">
            <a:avLst>
              <a:gd name="adj" fmla="val 3760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80799" y="1732955"/>
            <a:ext cx="6537127" cy="91440"/>
          </a:xfrm>
          <a:prstGeom prst="roundRect">
            <a:avLst>
              <a:gd name="adj" fmla="val 319093"/>
            </a:avLst>
          </a:prstGeom>
          <a:solidFill>
            <a:srgbClr val="16FFBB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1464112"/>
            <a:ext cx="583525" cy="583525"/>
          </a:xfrm>
          <a:prstGeom prst="roundRect">
            <a:avLst>
              <a:gd name="adj" fmla="val 156703"/>
            </a:avLst>
          </a:prstGeom>
          <a:solidFill>
            <a:srgbClr val="16FFBB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32562" y="1639133"/>
            <a:ext cx="233362" cy="23336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98088" y="2242066"/>
            <a:ext cx="2318980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Frontend Development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98088" y="2628781"/>
            <a:ext cx="6102548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React 19 for building component-based UI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98088" y="3007995"/>
            <a:ext cx="6102548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TypeScript to ensure type safety and fewer bugs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98088" y="3387209"/>
            <a:ext cx="6102548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Tailwind CSS for fast, responsive design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98088" y="3766423"/>
            <a:ext cx="6102548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Framer Motion for page transitions and mood animations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412355" y="1755815"/>
            <a:ext cx="6537246" cy="2918341"/>
          </a:xfrm>
          <a:prstGeom prst="roundRect">
            <a:avLst>
              <a:gd name="adj" fmla="val 3760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7412355" y="1732955"/>
            <a:ext cx="6537246" cy="91440"/>
          </a:xfrm>
          <a:prstGeom prst="roundRect">
            <a:avLst>
              <a:gd name="adj" fmla="val 319093"/>
            </a:avLst>
          </a:prstGeom>
          <a:solidFill>
            <a:srgbClr val="29DDDA"/>
          </a:solidFill>
          <a:ln/>
        </p:spPr>
      </p:sp>
      <p:sp>
        <p:nvSpPr>
          <p:cNvPr id="14" name="Shape 11"/>
          <p:cNvSpPr/>
          <p:nvPr/>
        </p:nvSpPr>
        <p:spPr>
          <a:xfrm>
            <a:off x="10389215" y="1464112"/>
            <a:ext cx="583525" cy="583525"/>
          </a:xfrm>
          <a:prstGeom prst="roundRect">
            <a:avLst>
              <a:gd name="adj" fmla="val 156703"/>
            </a:avLst>
          </a:prstGeom>
          <a:solidFill>
            <a:srgbClr val="16FFBB"/>
          </a:solidFill>
          <a:ln/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64237" y="1639133"/>
            <a:ext cx="233362" cy="233363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7629644" y="2242066"/>
            <a:ext cx="2471976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AI &amp; Emotion Processing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7629644" y="2628781"/>
            <a:ext cx="6102668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Google Gemini 2.5 Flash used for: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7629644" y="3007995"/>
            <a:ext cx="6102668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Text sentiment analysis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7629644" y="3387209"/>
            <a:ext cx="6102668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Voice tone detection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7629644" y="3766423"/>
            <a:ext cx="6102668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Image-based emotion recognition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7629644" y="4145637"/>
            <a:ext cx="6102668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API responses dynamically modify UI states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hape 18"/>
          <p:cNvSpPr/>
          <p:nvPr/>
        </p:nvSpPr>
        <p:spPr>
          <a:xfrm>
            <a:off x="680799" y="5160288"/>
            <a:ext cx="6537127" cy="2539127"/>
          </a:xfrm>
          <a:prstGeom prst="roundRect">
            <a:avLst>
              <a:gd name="adj" fmla="val 4321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23" name="Shape 19"/>
          <p:cNvSpPr/>
          <p:nvPr/>
        </p:nvSpPr>
        <p:spPr>
          <a:xfrm>
            <a:off x="680799" y="5137428"/>
            <a:ext cx="6537127" cy="91440"/>
          </a:xfrm>
          <a:prstGeom prst="roundRect">
            <a:avLst>
              <a:gd name="adj" fmla="val 319093"/>
            </a:avLst>
          </a:prstGeom>
          <a:solidFill>
            <a:srgbClr val="37A7E7"/>
          </a:solidFill>
          <a:ln/>
        </p:spPr>
      </p:sp>
      <p:sp>
        <p:nvSpPr>
          <p:cNvPr id="24" name="Shape 20"/>
          <p:cNvSpPr/>
          <p:nvPr/>
        </p:nvSpPr>
        <p:spPr>
          <a:xfrm>
            <a:off x="3657540" y="4868585"/>
            <a:ext cx="583525" cy="583525"/>
          </a:xfrm>
          <a:prstGeom prst="roundRect">
            <a:avLst>
              <a:gd name="adj" fmla="val 156703"/>
            </a:avLst>
          </a:prstGeom>
          <a:solidFill>
            <a:srgbClr val="16FFBB"/>
          </a:solidFill>
          <a:ln/>
        </p:spPr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32562" y="5043607"/>
            <a:ext cx="233362" cy="233363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898088" y="5646539"/>
            <a:ext cx="2161223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Backend &amp; Storage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2"/>
          <p:cNvSpPr/>
          <p:nvPr/>
        </p:nvSpPr>
        <p:spPr>
          <a:xfrm>
            <a:off x="898088" y="6033254"/>
            <a:ext cx="6102548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Firebase Authentication → secure login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3"/>
          <p:cNvSpPr/>
          <p:nvPr/>
        </p:nvSpPr>
        <p:spPr>
          <a:xfrm>
            <a:off x="898088" y="6412468"/>
            <a:ext cx="6102548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Firestore DB → save tasks, habits, user settings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24"/>
          <p:cNvSpPr/>
          <p:nvPr/>
        </p:nvSpPr>
        <p:spPr>
          <a:xfrm>
            <a:off x="898088" y="6791682"/>
            <a:ext cx="6102548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IndexedDB → offline support for music + local caching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25"/>
          <p:cNvSpPr/>
          <p:nvPr/>
        </p:nvSpPr>
        <p:spPr>
          <a:xfrm>
            <a:off x="898088" y="7170896"/>
            <a:ext cx="6102548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Web Audio API → responsive offline music player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6"/>
          <p:cNvSpPr/>
          <p:nvPr/>
        </p:nvSpPr>
        <p:spPr>
          <a:xfrm>
            <a:off x="7412355" y="5160288"/>
            <a:ext cx="6537246" cy="2539127"/>
          </a:xfrm>
          <a:prstGeom prst="roundRect">
            <a:avLst>
              <a:gd name="adj" fmla="val 4321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32" name="Shape 27"/>
          <p:cNvSpPr/>
          <p:nvPr/>
        </p:nvSpPr>
        <p:spPr>
          <a:xfrm>
            <a:off x="7412355" y="5137428"/>
            <a:ext cx="6537246" cy="91440"/>
          </a:xfrm>
          <a:prstGeom prst="roundRect">
            <a:avLst>
              <a:gd name="adj" fmla="val 319093"/>
            </a:avLst>
          </a:prstGeom>
          <a:solidFill>
            <a:srgbClr val="091231"/>
          </a:solidFill>
          <a:ln/>
        </p:spPr>
      </p:sp>
      <p:sp>
        <p:nvSpPr>
          <p:cNvPr id="33" name="Shape 28"/>
          <p:cNvSpPr/>
          <p:nvPr/>
        </p:nvSpPr>
        <p:spPr>
          <a:xfrm>
            <a:off x="10389215" y="4868585"/>
            <a:ext cx="583525" cy="583525"/>
          </a:xfrm>
          <a:prstGeom prst="roundRect">
            <a:avLst>
              <a:gd name="adj" fmla="val 156703"/>
            </a:avLst>
          </a:prstGeom>
          <a:solidFill>
            <a:srgbClr val="16FFBB"/>
          </a:solidFill>
          <a:ln/>
        </p:spPr>
      </p:sp>
      <p:pic>
        <p:nvPicPr>
          <p:cNvPr id="3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64237" y="5043607"/>
            <a:ext cx="233362" cy="233363"/>
          </a:xfrm>
          <a:prstGeom prst="rect">
            <a:avLst/>
          </a:prstGeom>
        </p:spPr>
      </p:pic>
      <p:sp>
        <p:nvSpPr>
          <p:cNvPr id="35" name="Text 29"/>
          <p:cNvSpPr/>
          <p:nvPr/>
        </p:nvSpPr>
        <p:spPr>
          <a:xfrm>
            <a:off x="7629644" y="5646539"/>
            <a:ext cx="2161223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Code Highlights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 30"/>
          <p:cNvSpPr/>
          <p:nvPr/>
        </p:nvSpPr>
        <p:spPr>
          <a:xfrm>
            <a:off x="7629644" y="6033254"/>
            <a:ext cx="6102668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Custom hooks for mood-state management (useMood())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31"/>
          <p:cNvSpPr/>
          <p:nvPr/>
        </p:nvSpPr>
        <p:spPr>
          <a:xfrm>
            <a:off x="7629644" y="6412468"/>
            <a:ext cx="6102668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Adaptive theme engine (auto-switch colors based on emotion)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 32"/>
          <p:cNvSpPr/>
          <p:nvPr/>
        </p:nvSpPr>
        <p:spPr>
          <a:xfrm>
            <a:off x="7629644" y="6791682"/>
            <a:ext cx="6102668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Modular architecture for scalability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8A3AE98-D48B-0A82-5EC2-DAB7ABBFEB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76910" y="7732384"/>
            <a:ext cx="1936068" cy="4348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84459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Expected Outcomes: A Healthier, More Productive You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24981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VibeDesk isn't just about adapting; it's about empowering users to achieve better well-being and productivity.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045863"/>
            <a:ext cx="2994065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25%</a:t>
            </a:r>
            <a:endParaRPr lang="en-US" sz="6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89409" y="51689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Reduced Burnout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64037" y="5659993"/>
            <a:ext cx="299406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Proactive emotional adaptation prevents overwhelm.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166711" y="4045863"/>
            <a:ext cx="2994184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30%</a:t>
            </a:r>
            <a:endParaRPr lang="en-US" sz="6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292203" y="51689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Increased Focus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166711" y="5659993"/>
            <a:ext cx="29941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Distraction-free modes tailored to your needs.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469505" y="4045863"/>
            <a:ext cx="2994065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40%</a:t>
            </a:r>
            <a:endParaRPr lang="en-US" sz="6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01295" y="5168979"/>
            <a:ext cx="293048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Enhanced Productivity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469505" y="5659993"/>
            <a:ext cx="299406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Optimal tools and UI for every emotional state.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772180" y="4045863"/>
            <a:ext cx="2994184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↑</a:t>
            </a:r>
            <a:endParaRPr lang="en-US" sz="6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897672" y="51689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Digital Wellbeing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772180" y="5659993"/>
            <a:ext cx="29941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Fostering healthier habits and a balanced work-life.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07A26C-64BC-4CC2-881C-99FF2F047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6910" y="7732384"/>
            <a:ext cx="1936068" cy="4348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533" y="1066292"/>
            <a:ext cx="4118134" cy="514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Future Scope ?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48533" y="1951521"/>
            <a:ext cx="1333333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VibeDesk is just the beginning. Our vision extends to broader integration and advanced emotional intelligence.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48533" y="2456346"/>
            <a:ext cx="4320897" cy="2118479"/>
          </a:xfrm>
          <a:prstGeom prst="roundRect">
            <a:avLst>
              <a:gd name="adj" fmla="val 13121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56655" y="2664467"/>
            <a:ext cx="555903" cy="555903"/>
          </a:xfrm>
          <a:prstGeom prst="roundRect">
            <a:avLst>
              <a:gd name="adj" fmla="val 16447268"/>
            </a:avLst>
          </a:prstGeom>
          <a:solidFill>
            <a:srgbClr val="16FFBB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9531" y="2817225"/>
            <a:ext cx="250150" cy="25015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56655" y="3405632"/>
            <a:ext cx="2538174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Cross-Platform Expansion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56655" y="3774011"/>
            <a:ext cx="3904655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Browser extension and dedicated mobile applications.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154692" y="2456346"/>
            <a:ext cx="4320897" cy="2118479"/>
          </a:xfrm>
          <a:prstGeom prst="roundRect">
            <a:avLst>
              <a:gd name="adj" fmla="val 13121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362813" y="2664467"/>
            <a:ext cx="555903" cy="555903"/>
          </a:xfrm>
          <a:prstGeom prst="roundRect">
            <a:avLst>
              <a:gd name="adj" fmla="val 16447268"/>
            </a:avLst>
          </a:prstGeom>
          <a:solidFill>
            <a:srgbClr val="29DDDA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15689" y="2817225"/>
            <a:ext cx="250150" cy="25015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362813" y="3405632"/>
            <a:ext cx="2176463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Ecosystem Integration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362813" y="3774011"/>
            <a:ext cx="3904655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Seamless connectivity with Google Workspace, GitHub, and Notion.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9660850" y="2456346"/>
            <a:ext cx="4320897" cy="2118479"/>
          </a:xfrm>
          <a:prstGeom prst="roundRect">
            <a:avLst>
              <a:gd name="adj" fmla="val 13121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68972" y="2664467"/>
            <a:ext cx="555903" cy="555903"/>
          </a:xfrm>
          <a:prstGeom prst="roundRect">
            <a:avLst>
              <a:gd name="adj" fmla="val 16447268"/>
            </a:avLst>
          </a:prstGeom>
          <a:solidFill>
            <a:srgbClr val="37A7E7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21848" y="2817225"/>
            <a:ext cx="250150" cy="25015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8972" y="3405632"/>
            <a:ext cx="2130504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Advanced Predictions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9868972" y="3774011"/>
            <a:ext cx="3904655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Proactive emotional state forecasting for preventative adaptation.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4"/>
          <p:cNvSpPr/>
          <p:nvPr/>
        </p:nvSpPr>
        <p:spPr>
          <a:xfrm>
            <a:off x="648533" y="4760087"/>
            <a:ext cx="6573917" cy="1822132"/>
          </a:xfrm>
          <a:prstGeom prst="roundRect">
            <a:avLst>
              <a:gd name="adj" fmla="val 15255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856655" y="4968208"/>
            <a:ext cx="555903" cy="555903"/>
          </a:xfrm>
          <a:prstGeom prst="roundRect">
            <a:avLst>
              <a:gd name="adj" fmla="val 16447268"/>
            </a:avLst>
          </a:prstGeom>
          <a:solidFill>
            <a:srgbClr val="091231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9531" y="5120965"/>
            <a:ext cx="250150" cy="25015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56655" y="5709372"/>
            <a:ext cx="2059067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Offline AI Mode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856655" y="6077751"/>
            <a:ext cx="6157674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On-device processing for privacy and uninterrupted functionality.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hape 18"/>
          <p:cNvSpPr/>
          <p:nvPr/>
        </p:nvSpPr>
        <p:spPr>
          <a:xfrm>
            <a:off x="7407712" y="4760087"/>
            <a:ext cx="6574036" cy="1822132"/>
          </a:xfrm>
          <a:prstGeom prst="roundRect">
            <a:avLst>
              <a:gd name="adj" fmla="val 15255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7615833" y="4968208"/>
            <a:ext cx="555903" cy="555903"/>
          </a:xfrm>
          <a:prstGeom prst="roundRect">
            <a:avLst>
              <a:gd name="adj" fmla="val 16447268"/>
            </a:avLst>
          </a:prstGeom>
          <a:solidFill>
            <a:srgbClr val="16FFBB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68709" y="5120965"/>
            <a:ext cx="250150" cy="250150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615833" y="5709372"/>
            <a:ext cx="2213372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Team Mood Dashboard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1"/>
          <p:cNvSpPr/>
          <p:nvPr/>
        </p:nvSpPr>
        <p:spPr>
          <a:xfrm>
            <a:off x="7615833" y="6077751"/>
            <a:ext cx="615779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Insights for collaborative teams to optimise group dynamics.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22"/>
          <p:cNvSpPr/>
          <p:nvPr/>
        </p:nvSpPr>
        <p:spPr>
          <a:xfrm>
            <a:off x="648533" y="6860111"/>
            <a:ext cx="13333333" cy="1420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dirty="0"/>
              <a:t>Emotion-intelligent tools are the future of </a:t>
            </a:r>
            <a:r>
              <a:rPr lang="en-US"/>
              <a:t>productivity.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BC0DF07-ABDE-EEB1-C589-4D71CFF402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76910" y="7732384"/>
            <a:ext cx="1936068" cy="4348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860</Words>
  <Application>Microsoft Office PowerPoint</Application>
  <PresentationFormat>Custom</PresentationFormat>
  <Paragraphs>135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Barlow</vt:lpstr>
      <vt:lpstr>Spline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23KN1A4299 .</dc:creator>
  <cp:lastModifiedBy>23KN1A4299 .</cp:lastModifiedBy>
  <cp:revision>3</cp:revision>
  <dcterms:created xsi:type="dcterms:W3CDTF">2025-12-11T19:10:37Z</dcterms:created>
  <dcterms:modified xsi:type="dcterms:W3CDTF">2025-12-11T19:58:43Z</dcterms:modified>
</cp:coreProperties>
</file>